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4"/>
  </p:sldMasterIdLst>
  <p:sldIdLst>
    <p:sldId id="305" r:id="rId5"/>
    <p:sldId id="311" r:id="rId6"/>
    <p:sldId id="312" r:id="rId7"/>
    <p:sldId id="313" r:id="rId8"/>
    <p:sldId id="314" r:id="rId9"/>
    <p:sldId id="315" r:id="rId10"/>
    <p:sldId id="317" r:id="rId11"/>
    <p:sldId id="331" r:id="rId12"/>
    <p:sldId id="318" r:id="rId13"/>
    <p:sldId id="320" r:id="rId14"/>
    <p:sldId id="332" r:id="rId15"/>
    <p:sldId id="322" r:id="rId16"/>
    <p:sldId id="324" r:id="rId17"/>
    <p:sldId id="325" r:id="rId18"/>
    <p:sldId id="326" r:id="rId19"/>
    <p:sldId id="327" r:id="rId20"/>
    <p:sldId id="328" r:id="rId21"/>
    <p:sldId id="32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19" autoAdjust="0"/>
  </p:normalViewPr>
  <p:slideViewPr>
    <p:cSldViewPr snapToGrid="0">
      <p:cViewPr varScale="1">
        <p:scale>
          <a:sx n="73" d="100"/>
          <a:sy n="73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8D38747-4367-4BD2-8D51-C97E202738E2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655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87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863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5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2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479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441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467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50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68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47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73ED0CC-082F-4160-86E5-0D6041F12778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5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2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3439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Perulangan: FOR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&amp;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Array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440" y="4608576"/>
            <a:ext cx="3205640" cy="774186"/>
          </a:xfrm>
        </p:spPr>
        <p:txBody>
          <a:bodyPr anchor="t">
            <a:normAutofit/>
          </a:bodyPr>
          <a:lstStyle/>
          <a:p>
            <a:pPr algn="r"/>
            <a:r>
              <a:rPr lang="en-US" sz="1600">
                <a:solidFill>
                  <a:srgbClr val="FFFFFF"/>
                </a:solidFill>
              </a:rPr>
              <a:t>INFORMATIKA BELAJAR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FC0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Implementasi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Array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98A42-14B6-025F-E5F5-8E4B7F51BCEA}"/>
              </a:ext>
            </a:extLst>
          </p:cNvPr>
          <p:cNvSpPr txBox="1"/>
          <p:nvPr/>
        </p:nvSpPr>
        <p:spPr>
          <a:xfrm>
            <a:off x="5291667" y="2027590"/>
            <a:ext cx="634734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Array </a:t>
            </a:r>
            <a:r>
              <a:rPr lang="en-US" sz="2400" dirty="0" err="1"/>
              <a:t>dideklarasikan</a:t>
            </a:r>
            <a:r>
              <a:rPr lang="en-US" sz="2400" dirty="0"/>
              <a:t> </a:t>
            </a:r>
            <a:r>
              <a:rPr lang="en-US" sz="2400" dirty="0" err="1"/>
              <a:t>dulu</a:t>
            </a:r>
            <a:r>
              <a:rPr lang="en-US" sz="2400" dirty="0"/>
              <a:t> </a:t>
            </a:r>
            <a:r>
              <a:rPr lang="en-US" sz="2400" dirty="0" err="1"/>
              <a:t>lalu</a:t>
            </a:r>
            <a:r>
              <a:rPr lang="en-US" sz="2400" dirty="0"/>
              <a:t> </a:t>
            </a:r>
            <a:r>
              <a:rPr lang="en-US" sz="2400" dirty="0" err="1"/>
              <a:t>dialokasikan</a:t>
            </a:r>
            <a:r>
              <a:rPr lang="en-US" sz="2400" dirty="0"/>
              <a:t> </a:t>
            </a:r>
            <a:r>
              <a:rPr lang="en-US" sz="2400" dirty="0" err="1"/>
              <a:t>tapi</a:t>
            </a:r>
            <a:r>
              <a:rPr lang="en-US" sz="2400" dirty="0"/>
              <a:t>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bersamaan</a:t>
            </a:r>
            <a:endParaRPr lang="en-US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Jika </a:t>
            </a:r>
            <a:r>
              <a:rPr lang="en-US" sz="2400" dirty="0" err="1">
                <a:solidFill>
                  <a:srgbClr val="FF0000"/>
                </a:solidFill>
              </a:rPr>
              <a:t>menunjuk</a:t>
            </a:r>
            <a:r>
              <a:rPr lang="en-US" sz="2400" dirty="0">
                <a:solidFill>
                  <a:srgbClr val="FF0000"/>
                </a:solidFill>
              </a:rPr>
              <a:t> pada </a:t>
            </a:r>
            <a:r>
              <a:rPr lang="en-US" sz="2400" dirty="0" err="1">
                <a:solidFill>
                  <a:srgbClr val="FF0000"/>
                </a:solidFill>
              </a:rPr>
              <a:t>elemen</a:t>
            </a:r>
            <a:r>
              <a:rPr lang="en-US" sz="2400" dirty="0">
                <a:solidFill>
                  <a:srgbClr val="FF0000"/>
                </a:solidFill>
              </a:rPr>
              <a:t> array yang </a:t>
            </a:r>
            <a:r>
              <a:rPr lang="en-US" sz="2400" dirty="0" err="1">
                <a:solidFill>
                  <a:srgbClr val="FF0000"/>
                </a:solidFill>
              </a:rPr>
              <a:t>tidak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ada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maka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akan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menampilkan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pesan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  <a:r>
              <a:rPr lang="en-US" sz="2400" b="1" dirty="0" err="1">
                <a:solidFill>
                  <a:srgbClr val="FF0000"/>
                </a:solidFill>
              </a:rPr>
              <a:t>ArrayIndexOutOfBoundsException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76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Implementasi</a:t>
            </a:r>
            <a:r>
              <a:rPr lang="en-US" dirty="0"/>
              <a:t> array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38358-FE2D-1A10-E1DC-E3A41CA0C7B2}"/>
              </a:ext>
            </a:extLst>
          </p:cNvPr>
          <p:cNvSpPr txBox="1"/>
          <p:nvPr/>
        </p:nvSpPr>
        <p:spPr>
          <a:xfrm>
            <a:off x="2025680" y="1788406"/>
            <a:ext cx="6350182" cy="24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int [] test;</a:t>
            </a:r>
          </a:p>
          <a:p>
            <a:pPr algn="just">
              <a:lnSpc>
                <a:spcPct val="150000"/>
              </a:lnSpc>
            </a:pPr>
            <a:r>
              <a:rPr lang="en-US" sz="2800" dirty="0"/>
              <a:t>test = new int [20];</a:t>
            </a:r>
          </a:p>
          <a:p>
            <a:pPr algn="just">
              <a:lnSpc>
                <a:spcPct val="150000"/>
              </a:lnSpc>
            </a:pPr>
            <a:r>
              <a:rPr lang="en-US" sz="2000" i="1" dirty="0" err="1"/>
              <a:t>Dua</a:t>
            </a:r>
            <a:r>
              <a:rPr lang="en-US" sz="2000" i="1" dirty="0"/>
              <a:t> </a:t>
            </a:r>
            <a:r>
              <a:rPr lang="en-US" sz="2000" i="1" dirty="0" err="1"/>
              <a:t>perintah</a:t>
            </a:r>
            <a:r>
              <a:rPr lang="en-US" sz="2000" i="1" dirty="0"/>
              <a:t> di </a:t>
            </a:r>
            <a:r>
              <a:rPr lang="en-US" sz="2000" i="1" dirty="0" err="1"/>
              <a:t>atas</a:t>
            </a:r>
            <a:r>
              <a:rPr lang="en-US" sz="2000" i="1" dirty="0"/>
              <a:t> </a:t>
            </a:r>
            <a:r>
              <a:rPr lang="en-US" sz="2000" i="1" dirty="0" err="1"/>
              <a:t>bisa</a:t>
            </a:r>
            <a:r>
              <a:rPr lang="en-US" sz="2000" i="1" dirty="0"/>
              <a:t> </a:t>
            </a:r>
            <a:r>
              <a:rPr lang="en-US" sz="2000" i="1" dirty="0" err="1"/>
              <a:t>diringkas</a:t>
            </a:r>
            <a:r>
              <a:rPr lang="en-US" sz="2000" i="1" dirty="0"/>
              <a:t>:</a:t>
            </a:r>
            <a:endParaRPr lang="en-US" sz="2400" i="1" dirty="0"/>
          </a:p>
          <a:p>
            <a:pPr algn="just">
              <a:lnSpc>
                <a:spcPct val="150000"/>
              </a:lnSpc>
            </a:pPr>
            <a:r>
              <a:rPr lang="en-US" sz="2800" dirty="0"/>
              <a:t>int [] test = new int [20];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93CB21-8757-C23F-C10E-1FD14B1CA3AA}"/>
              </a:ext>
            </a:extLst>
          </p:cNvPr>
          <p:cNvSpPr txBox="1"/>
          <p:nvPr/>
        </p:nvSpPr>
        <p:spPr>
          <a:xfrm>
            <a:off x="2232212" y="4706471"/>
            <a:ext cx="64680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Index: </a:t>
            </a:r>
            <a:r>
              <a:rPr lang="en-US" sz="2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jika</a:t>
            </a:r>
            <a:r>
              <a:rPr lang="en-US" sz="2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dialokasikan</a:t>
            </a:r>
            <a:r>
              <a:rPr lang="en-US" sz="2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sebuah</a:t>
            </a:r>
            <a:r>
              <a:rPr lang="en-US" sz="2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array </a:t>
            </a:r>
            <a:r>
              <a:rPr lang="en-US" sz="2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berjumlah</a:t>
            </a:r>
            <a:r>
              <a:rPr lang="en-US" sz="2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20 </a:t>
            </a:r>
            <a:r>
              <a:rPr lang="en-US" sz="2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  <a:sym typeface="Wingdings" panose="05000000000000000000" pitchFamily="2" charset="2"/>
              </a:rPr>
              <a:t>indexnya</a:t>
            </a:r>
            <a:r>
              <a:rPr lang="en-US" sz="2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  <a:sym typeface="Wingdings" panose="05000000000000000000" pitchFamily="2" charset="2"/>
              </a:rPr>
              <a:t>berjumlah</a:t>
            </a:r>
            <a:r>
              <a:rPr lang="en-US" sz="2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  <a:sym typeface="Wingdings" panose="05000000000000000000" pitchFamily="2" charset="2"/>
              </a:rPr>
              <a:t> 19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43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Mengisi</a:t>
            </a:r>
            <a:r>
              <a:rPr lang="en-US" dirty="0">
                <a:solidFill>
                  <a:srgbClr val="FFFFFF"/>
                </a:solidFill>
              </a:rPr>
              <a:t> array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B4931-243F-081C-4888-7C1063000003}"/>
              </a:ext>
            </a:extLst>
          </p:cNvPr>
          <p:cNvSpPr txBox="1"/>
          <p:nvPr/>
        </p:nvSpPr>
        <p:spPr>
          <a:xfrm>
            <a:off x="5410200" y="1109581"/>
            <a:ext cx="6274534" cy="669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int [] </a:t>
            </a:r>
            <a:r>
              <a:rPr lang="en-US" sz="2800" dirty="0" err="1"/>
              <a:t>berat</a:t>
            </a:r>
            <a:r>
              <a:rPr lang="en-US" sz="2800" dirty="0"/>
              <a:t> = {147, 98, 65, 38, 77};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752C4-4C65-603C-9C4D-12B1AD10E5DF}"/>
              </a:ext>
            </a:extLst>
          </p:cNvPr>
          <p:cNvSpPr txBox="1"/>
          <p:nvPr/>
        </p:nvSpPr>
        <p:spPr>
          <a:xfrm>
            <a:off x="5410200" y="1955691"/>
            <a:ext cx="6274534" cy="13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Notasi</a:t>
            </a:r>
            <a:r>
              <a:rPr lang="en-US" sz="2800" dirty="0"/>
              <a:t> </a:t>
            </a:r>
            <a:r>
              <a:rPr lang="en-US" sz="2800" dirty="0" err="1"/>
              <a:t>himpunan</a:t>
            </a:r>
            <a:r>
              <a:rPr lang="en-US" sz="2800" dirty="0"/>
              <a:t>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mengisi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array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C46587-DEAE-C5E6-28DB-55EF983E280B}"/>
              </a:ext>
            </a:extLst>
          </p:cNvPr>
          <p:cNvCxnSpPr>
            <a:stCxn id="3" idx="1"/>
            <a:endCxn id="4" idx="1"/>
          </p:cNvCxnSpPr>
          <p:nvPr/>
        </p:nvCxnSpPr>
        <p:spPr>
          <a:xfrm rot="10800000">
            <a:off x="5410200" y="1444192"/>
            <a:ext cx="12700" cy="116927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A2C373-5BD1-012E-E129-651FD95DDB3B}"/>
              </a:ext>
            </a:extLst>
          </p:cNvPr>
          <p:cNvSpPr txBox="1"/>
          <p:nvPr/>
        </p:nvSpPr>
        <p:spPr>
          <a:xfrm>
            <a:off x="5412129" y="3473902"/>
            <a:ext cx="6274534" cy="13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Jika </a:t>
            </a:r>
            <a:r>
              <a:rPr lang="en-US" sz="2800" dirty="0" err="1"/>
              <a:t>seperti</a:t>
            </a:r>
            <a:r>
              <a:rPr lang="en-US" sz="2800" dirty="0"/>
              <a:t> di </a:t>
            </a:r>
            <a:r>
              <a:rPr lang="en-US" sz="2800" dirty="0" err="1"/>
              <a:t>atas</a:t>
            </a:r>
            <a:r>
              <a:rPr lang="en-US" sz="2800" dirty="0"/>
              <a:t> =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butuh</a:t>
            </a:r>
            <a:r>
              <a:rPr lang="en-US" sz="2800" dirty="0"/>
              <a:t> ‘new’ dan </a:t>
            </a:r>
            <a:r>
              <a:rPr lang="en-US" sz="2800" dirty="0" err="1"/>
              <a:t>ukuran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dimensi</a:t>
            </a:r>
            <a:r>
              <a:rPr lang="en-US" sz="2800" dirty="0"/>
              <a:t> array.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153850-2711-9495-C36D-354ACD54CB7D}"/>
              </a:ext>
            </a:extLst>
          </p:cNvPr>
          <p:cNvSpPr txBox="1"/>
          <p:nvPr/>
        </p:nvSpPr>
        <p:spPr>
          <a:xfrm>
            <a:off x="5410200" y="5079626"/>
            <a:ext cx="6274534" cy="878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Jika </a:t>
            </a:r>
            <a:r>
              <a:rPr lang="en-US" dirty="0" err="1"/>
              <a:t>seperti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 =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data yang </a:t>
            </a:r>
            <a:r>
              <a:rPr lang="en-US" dirty="0" err="1"/>
              <a:t>dimasukan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15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Mengisi</a:t>
            </a:r>
            <a:r>
              <a:rPr lang="en-US" dirty="0">
                <a:solidFill>
                  <a:srgbClr val="FFFFFF"/>
                </a:solidFill>
              </a:rPr>
              <a:t> array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B4931-243F-081C-4888-7C1063000003}"/>
              </a:ext>
            </a:extLst>
          </p:cNvPr>
          <p:cNvSpPr txBox="1"/>
          <p:nvPr/>
        </p:nvSpPr>
        <p:spPr>
          <a:xfrm>
            <a:off x="5319639" y="324884"/>
            <a:ext cx="6274534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int [] </a:t>
            </a:r>
            <a:r>
              <a:rPr lang="en-US" sz="2400" dirty="0" err="1"/>
              <a:t>berat</a:t>
            </a:r>
            <a:r>
              <a:rPr lang="en-US" sz="2400" dirty="0"/>
              <a:t> = new int [5];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752C4-4C65-603C-9C4D-12B1AD10E5DF}"/>
              </a:ext>
            </a:extLst>
          </p:cNvPr>
          <p:cNvSpPr txBox="1"/>
          <p:nvPr/>
        </p:nvSpPr>
        <p:spPr>
          <a:xfrm>
            <a:off x="5525947" y="4051031"/>
            <a:ext cx="6274534" cy="13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Pengisian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bisa</a:t>
            </a:r>
            <a:r>
              <a:rPr lang="en-US" sz="2800" dirty="0"/>
              <a:t> </a:t>
            </a:r>
            <a:r>
              <a:rPr lang="en-US" sz="2800" dirty="0" err="1"/>
              <a:t>dilakukan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memanggil</a:t>
            </a:r>
            <a:r>
              <a:rPr lang="en-US" sz="2800" dirty="0"/>
              <a:t> </a:t>
            </a:r>
            <a:r>
              <a:rPr lang="en-US" sz="2800" dirty="0" err="1"/>
              <a:t>indexnya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 err="1">
                <a:sym typeface="Wingdings" panose="05000000000000000000" pitchFamily="2" charset="2"/>
              </a:rPr>
              <a:t>kurang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err="1">
                <a:sym typeface="Wingdings" panose="05000000000000000000" pitchFamily="2" charset="2"/>
              </a:rPr>
              <a:t>efektif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1DFEF-68D6-0CA0-947C-5C6582691908}"/>
              </a:ext>
            </a:extLst>
          </p:cNvPr>
          <p:cNvSpPr txBox="1"/>
          <p:nvPr/>
        </p:nvSpPr>
        <p:spPr>
          <a:xfrm>
            <a:off x="5336037" y="994106"/>
            <a:ext cx="6274534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/>
              <a:t>Berat</a:t>
            </a:r>
            <a:r>
              <a:rPr lang="en-US" sz="2400" dirty="0"/>
              <a:t> [0] = 147;</a:t>
            </a:r>
          </a:p>
          <a:p>
            <a:pPr algn="just">
              <a:lnSpc>
                <a:spcPct val="150000"/>
              </a:lnSpc>
            </a:pPr>
            <a:r>
              <a:rPr lang="en-US" sz="2400" dirty="0" err="1"/>
              <a:t>berat</a:t>
            </a:r>
            <a:r>
              <a:rPr lang="en-US" sz="2400" dirty="0"/>
              <a:t> [1] = 98;</a:t>
            </a:r>
          </a:p>
          <a:p>
            <a:pPr algn="just">
              <a:lnSpc>
                <a:spcPct val="150000"/>
              </a:lnSpc>
            </a:pPr>
            <a:r>
              <a:rPr lang="en-US" sz="2400" dirty="0" err="1"/>
              <a:t>berat</a:t>
            </a:r>
            <a:r>
              <a:rPr lang="en-US" sz="2400" dirty="0"/>
              <a:t> [2] = 65;</a:t>
            </a:r>
          </a:p>
          <a:p>
            <a:pPr algn="just">
              <a:lnSpc>
                <a:spcPct val="150000"/>
              </a:lnSpc>
            </a:pPr>
            <a:r>
              <a:rPr lang="en-US" sz="2400" dirty="0" err="1"/>
              <a:t>berat</a:t>
            </a:r>
            <a:r>
              <a:rPr lang="en-US" sz="2400" dirty="0"/>
              <a:t> [3] = 38;</a:t>
            </a:r>
          </a:p>
          <a:p>
            <a:pPr algn="just">
              <a:lnSpc>
                <a:spcPct val="150000"/>
              </a:lnSpc>
            </a:pPr>
            <a:r>
              <a:rPr lang="en-US" sz="2400" dirty="0" err="1"/>
              <a:t>berat</a:t>
            </a:r>
            <a:r>
              <a:rPr lang="en-US" sz="2400" dirty="0"/>
              <a:t> [4] = 77;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ED295-207C-D59B-1153-2A46708C8C96}"/>
              </a:ext>
            </a:extLst>
          </p:cNvPr>
          <p:cNvSpPr txBox="1"/>
          <p:nvPr/>
        </p:nvSpPr>
        <p:spPr>
          <a:xfrm>
            <a:off x="5525947" y="5652906"/>
            <a:ext cx="6274534" cy="42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Bagaimana</a:t>
            </a:r>
            <a:r>
              <a:rPr lang="en-US" sz="1600" dirty="0"/>
              <a:t> </a:t>
            </a:r>
            <a:r>
              <a:rPr lang="en-US" sz="1600" dirty="0" err="1"/>
              <a:t>jika</a:t>
            </a:r>
            <a:r>
              <a:rPr lang="en-US" sz="1600" dirty="0"/>
              <a:t> data yang </a:t>
            </a:r>
            <a:r>
              <a:rPr lang="en-US" sz="1600" dirty="0" err="1"/>
              <a:t>diisi</a:t>
            </a:r>
            <a:r>
              <a:rPr lang="en-US" sz="1600" dirty="0"/>
              <a:t>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sampai</a:t>
            </a:r>
            <a:r>
              <a:rPr lang="en-US" sz="1600" dirty="0"/>
              <a:t> pada index </a:t>
            </a:r>
            <a:r>
              <a:rPr lang="en-US" sz="1600" dirty="0" err="1"/>
              <a:t>ke</a:t>
            </a:r>
            <a:r>
              <a:rPr lang="en-US" sz="1600" dirty="0"/>
              <a:t> 3?</a:t>
            </a:r>
          </a:p>
        </p:txBody>
      </p:sp>
    </p:spTree>
    <p:extLst>
      <p:ext uri="{BB962C8B-B14F-4D97-AF65-F5344CB8AC3E}">
        <p14:creationId xmlns:p14="http://schemas.microsoft.com/office/powerpoint/2010/main" val="406325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Mengisi</a:t>
            </a:r>
            <a:r>
              <a:rPr lang="en-US" dirty="0">
                <a:solidFill>
                  <a:srgbClr val="FFFFFF"/>
                </a:solidFill>
              </a:rPr>
              <a:t> array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752C4-4C65-603C-9C4D-12B1AD10E5DF}"/>
              </a:ext>
            </a:extLst>
          </p:cNvPr>
          <p:cNvSpPr txBox="1"/>
          <p:nvPr/>
        </p:nvSpPr>
        <p:spPr>
          <a:xfrm>
            <a:off x="5291667" y="416580"/>
            <a:ext cx="6274534" cy="1140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Pengisian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keyboard </a:t>
            </a:r>
            <a:r>
              <a:rPr lang="en-US" sz="2400" dirty="0" err="1"/>
              <a:t>menggunakan</a:t>
            </a:r>
            <a:r>
              <a:rPr lang="en-US" sz="2400" dirty="0"/>
              <a:t> Scanner dan for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4A524-A1F5-2D84-AAA8-204CBDD1A208}"/>
              </a:ext>
            </a:extLst>
          </p:cNvPr>
          <p:cNvSpPr txBox="1"/>
          <p:nvPr/>
        </p:nvSpPr>
        <p:spPr>
          <a:xfrm>
            <a:off x="5291667" y="2194012"/>
            <a:ext cx="73814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int [] </a:t>
            </a:r>
            <a:r>
              <a:rPr lang="en-US" sz="2000" dirty="0" err="1"/>
              <a:t>nilai</a:t>
            </a:r>
            <a:r>
              <a:rPr lang="en-US" sz="2000" dirty="0"/>
              <a:t> = new int [5];</a:t>
            </a:r>
          </a:p>
          <a:p>
            <a:pPr algn="just"/>
            <a:r>
              <a:rPr lang="en-US" sz="2000" dirty="0"/>
              <a:t>Scanner </a:t>
            </a:r>
            <a:r>
              <a:rPr lang="en-US" sz="2000" dirty="0" err="1"/>
              <a:t>inp</a:t>
            </a:r>
            <a:r>
              <a:rPr lang="en-US" sz="2000" dirty="0"/>
              <a:t> = new Scanner (System.in);</a:t>
            </a:r>
          </a:p>
          <a:p>
            <a:pPr algn="just"/>
            <a:r>
              <a:rPr lang="en-US" sz="2000" dirty="0" err="1"/>
              <a:t>System.out.println</a:t>
            </a:r>
            <a:r>
              <a:rPr lang="en-US" sz="2000" dirty="0"/>
              <a:t> (“</a:t>
            </a:r>
            <a:r>
              <a:rPr lang="en-US" sz="2000" dirty="0" err="1"/>
              <a:t>Masukan</a:t>
            </a:r>
            <a:r>
              <a:rPr lang="en-US" sz="2000" dirty="0"/>
              <a:t> 5 </a:t>
            </a:r>
            <a:r>
              <a:rPr lang="en-US" sz="2000" dirty="0" err="1"/>
              <a:t>angka</a:t>
            </a:r>
            <a:r>
              <a:rPr lang="en-US" sz="2000" dirty="0"/>
              <a:t> </a:t>
            </a:r>
            <a:r>
              <a:rPr lang="en-US" sz="2000" dirty="0" err="1"/>
              <a:t>bilangan</a:t>
            </a:r>
            <a:r>
              <a:rPr lang="en-US" sz="2000" dirty="0"/>
              <a:t> </a:t>
            </a:r>
            <a:r>
              <a:rPr lang="en-US" sz="2000" dirty="0" err="1"/>
              <a:t>bulat</a:t>
            </a:r>
            <a:r>
              <a:rPr lang="en-US" sz="2000" dirty="0"/>
              <a:t>”);</a:t>
            </a:r>
          </a:p>
          <a:p>
            <a:pPr algn="just"/>
            <a:r>
              <a:rPr lang="en-US" sz="2000" dirty="0"/>
              <a:t>For (int </a:t>
            </a:r>
            <a:r>
              <a:rPr lang="en-US" sz="2000" dirty="0" err="1"/>
              <a:t>i</a:t>
            </a:r>
            <a:r>
              <a:rPr lang="en-US" sz="2000" dirty="0"/>
              <a:t> = 0; </a:t>
            </a:r>
            <a:r>
              <a:rPr lang="en-US" sz="2000" dirty="0" err="1"/>
              <a:t>i</a:t>
            </a:r>
            <a:r>
              <a:rPr lang="en-US" sz="2000" dirty="0"/>
              <a:t> &lt; 5; </a:t>
            </a:r>
            <a:r>
              <a:rPr lang="en-US" sz="2000" dirty="0" err="1"/>
              <a:t>i</a:t>
            </a:r>
            <a:r>
              <a:rPr lang="en-US" sz="2000" dirty="0"/>
              <a:t>++){</a:t>
            </a:r>
          </a:p>
          <a:p>
            <a:pPr algn="just"/>
            <a:r>
              <a:rPr lang="en-US" sz="2000" dirty="0"/>
              <a:t>	</a:t>
            </a:r>
            <a:r>
              <a:rPr lang="en-US" sz="2000" dirty="0" err="1"/>
              <a:t>System.out.print</a:t>
            </a:r>
            <a:r>
              <a:rPr lang="en-US" sz="2000" dirty="0"/>
              <a:t> (“Nilai: ”);</a:t>
            </a:r>
          </a:p>
          <a:p>
            <a:pPr algn="just"/>
            <a:r>
              <a:rPr lang="en-US" sz="2000" dirty="0"/>
              <a:t>	</a:t>
            </a:r>
            <a:r>
              <a:rPr lang="en-US" sz="2000" dirty="0" err="1"/>
              <a:t>nilai</a:t>
            </a:r>
            <a:r>
              <a:rPr lang="en-US" sz="2000" dirty="0"/>
              <a:t> [</a:t>
            </a:r>
            <a:r>
              <a:rPr lang="en-US" sz="2000" dirty="0" err="1"/>
              <a:t>i</a:t>
            </a:r>
            <a:r>
              <a:rPr lang="en-US" sz="2000" dirty="0"/>
              <a:t>] = </a:t>
            </a:r>
            <a:r>
              <a:rPr lang="en-US" sz="2000" dirty="0" err="1"/>
              <a:t>inp.nextInt</a:t>
            </a:r>
            <a:r>
              <a:rPr lang="en-US" sz="2000" dirty="0"/>
              <a:t>();</a:t>
            </a:r>
          </a:p>
          <a:p>
            <a:pPr algn="just"/>
            <a:r>
              <a:rPr lang="en-US" sz="2000" dirty="0"/>
              <a:t>}</a:t>
            </a:r>
          </a:p>
          <a:p>
            <a:pPr algn="just"/>
            <a:r>
              <a:rPr lang="en-US" sz="2000" dirty="0" err="1"/>
              <a:t>System.out.println</a:t>
            </a:r>
            <a:r>
              <a:rPr lang="en-US" sz="2000" dirty="0"/>
              <a:t> ();</a:t>
            </a:r>
          </a:p>
          <a:p>
            <a:pPr algn="just"/>
            <a:r>
              <a:rPr lang="en-US" sz="2000" dirty="0" err="1"/>
              <a:t>System.out.println</a:t>
            </a:r>
            <a:r>
              <a:rPr lang="en-US" sz="2000" dirty="0"/>
              <a:t> (“</a:t>
            </a:r>
            <a:r>
              <a:rPr lang="en-US" sz="2000" dirty="0" err="1"/>
              <a:t>Cetak</a:t>
            </a:r>
            <a:r>
              <a:rPr lang="en-US" sz="2000" dirty="0"/>
              <a:t> Isi </a:t>
            </a:r>
            <a:r>
              <a:rPr lang="en-US" sz="2000" dirty="0" err="1"/>
              <a:t>nilai</a:t>
            </a:r>
            <a:r>
              <a:rPr lang="en-US" sz="2000" dirty="0"/>
              <a:t>”);</a:t>
            </a:r>
          </a:p>
          <a:p>
            <a:pPr algn="just"/>
            <a:r>
              <a:rPr lang="en-US" sz="2000" dirty="0"/>
              <a:t>For (int </a:t>
            </a:r>
            <a:r>
              <a:rPr lang="en-US" sz="2000" dirty="0" err="1"/>
              <a:t>i</a:t>
            </a:r>
            <a:r>
              <a:rPr lang="en-US" sz="2000" dirty="0"/>
              <a:t> = 0; </a:t>
            </a:r>
            <a:r>
              <a:rPr lang="en-US" sz="2000" dirty="0" err="1"/>
              <a:t>i</a:t>
            </a:r>
            <a:r>
              <a:rPr lang="en-US" sz="2000" dirty="0"/>
              <a:t> &lt; 5; </a:t>
            </a:r>
            <a:r>
              <a:rPr lang="en-US" sz="2000" dirty="0" err="1"/>
              <a:t>i</a:t>
            </a:r>
            <a:r>
              <a:rPr lang="en-US" sz="2000" dirty="0"/>
              <a:t>++){</a:t>
            </a:r>
          </a:p>
          <a:p>
            <a:pPr algn="just"/>
            <a:r>
              <a:rPr lang="en-US" sz="2000" dirty="0"/>
              <a:t>	 </a:t>
            </a:r>
            <a:r>
              <a:rPr lang="en-US" sz="2000" dirty="0" err="1"/>
              <a:t>System.out.println</a:t>
            </a:r>
            <a:r>
              <a:rPr lang="en-US" sz="2000" dirty="0"/>
              <a:t> (“Nilai: ” + </a:t>
            </a:r>
            <a:r>
              <a:rPr lang="en-US" sz="2000" dirty="0" err="1"/>
              <a:t>nilai</a:t>
            </a:r>
            <a:r>
              <a:rPr lang="en-US" sz="2000" dirty="0"/>
              <a:t> [</a:t>
            </a:r>
            <a:r>
              <a:rPr lang="en-US" sz="2000" dirty="0" err="1"/>
              <a:t>i</a:t>
            </a:r>
            <a:r>
              <a:rPr lang="en-US" sz="2000" dirty="0"/>
              <a:t>]);</a:t>
            </a:r>
          </a:p>
          <a:p>
            <a:pPr algn="just"/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547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lenght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752C4-4C65-603C-9C4D-12B1AD10E5DF}"/>
              </a:ext>
            </a:extLst>
          </p:cNvPr>
          <p:cNvSpPr txBox="1"/>
          <p:nvPr/>
        </p:nvSpPr>
        <p:spPr>
          <a:xfrm>
            <a:off x="5291667" y="1114849"/>
            <a:ext cx="6274534" cy="13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Length = </a:t>
            </a:r>
            <a:r>
              <a:rPr lang="en-US" sz="2800" dirty="0" err="1"/>
              <a:t>menghitung</a:t>
            </a:r>
            <a:r>
              <a:rPr lang="en-US" sz="2800" dirty="0"/>
              <a:t> </a:t>
            </a:r>
            <a:r>
              <a:rPr lang="en-US" sz="2800" dirty="0" err="1"/>
              <a:t>jumlah</a:t>
            </a:r>
            <a:r>
              <a:rPr lang="en-US" sz="2800" dirty="0"/>
              <a:t> </a:t>
            </a:r>
            <a:r>
              <a:rPr lang="en-US" sz="2800" dirty="0" err="1"/>
              <a:t>elemen</a:t>
            </a:r>
            <a:r>
              <a:rPr lang="en-US" sz="2800" dirty="0"/>
              <a:t> yang </a:t>
            </a:r>
            <a:r>
              <a:rPr lang="en-US" sz="2800" dirty="0" err="1"/>
              <a:t>ada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array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05512E-A272-1975-FCD6-CF108C559615}"/>
              </a:ext>
            </a:extLst>
          </p:cNvPr>
          <p:cNvSpPr txBox="1"/>
          <p:nvPr/>
        </p:nvSpPr>
        <p:spPr>
          <a:xfrm>
            <a:off x="5273998" y="2771223"/>
            <a:ext cx="6274534" cy="669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Penggunaan</a:t>
            </a:r>
            <a:r>
              <a:rPr lang="en-US" sz="2800" dirty="0"/>
              <a:t>: </a:t>
            </a:r>
            <a:r>
              <a:rPr lang="en-US" sz="2800" i="1" dirty="0" err="1"/>
              <a:t>namaArray.lenght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05ED3-92C4-5B3E-4C62-67877368D883}"/>
              </a:ext>
            </a:extLst>
          </p:cNvPr>
          <p:cNvSpPr txBox="1"/>
          <p:nvPr/>
        </p:nvSpPr>
        <p:spPr>
          <a:xfrm>
            <a:off x="5273998" y="4095088"/>
            <a:ext cx="6274534" cy="19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for (int </a:t>
            </a:r>
            <a:r>
              <a:rPr lang="en-US" sz="2800" dirty="0" err="1"/>
              <a:t>i</a:t>
            </a:r>
            <a:r>
              <a:rPr lang="en-US" sz="2800" dirty="0"/>
              <a:t> = 0; </a:t>
            </a:r>
            <a:r>
              <a:rPr lang="en-US" sz="2800" dirty="0" err="1"/>
              <a:t>i</a:t>
            </a:r>
            <a:r>
              <a:rPr lang="en-US" sz="2800" dirty="0"/>
              <a:t> &lt; </a:t>
            </a:r>
            <a:r>
              <a:rPr lang="en-US" sz="2800" dirty="0" err="1"/>
              <a:t>nilai.length</a:t>
            </a:r>
            <a:r>
              <a:rPr lang="en-US" sz="2800" dirty="0"/>
              <a:t>; </a:t>
            </a:r>
            <a:r>
              <a:rPr lang="en-US" sz="2800" dirty="0" err="1"/>
              <a:t>i</a:t>
            </a:r>
            <a:r>
              <a:rPr lang="en-US" sz="2800" dirty="0"/>
              <a:t>++);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Berapa</a:t>
            </a:r>
            <a:r>
              <a:rPr lang="en-US" sz="2800" dirty="0"/>
              <a:t> </a:t>
            </a:r>
            <a:r>
              <a:rPr lang="en-US" sz="2800" dirty="0" err="1"/>
              <a:t>jumlah</a:t>
            </a:r>
            <a:r>
              <a:rPr lang="en-US" sz="2800" dirty="0"/>
              <a:t> data yang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diulang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0244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Samakan</a:t>
            </a:r>
            <a:r>
              <a:rPr lang="en-US" dirty="0">
                <a:solidFill>
                  <a:srgbClr val="FFFFFF"/>
                </a:solidFill>
              </a:rPr>
              <a:t>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752C4-4C65-603C-9C4D-12B1AD10E5DF}"/>
              </a:ext>
            </a:extLst>
          </p:cNvPr>
          <p:cNvSpPr txBox="1"/>
          <p:nvPr/>
        </p:nvSpPr>
        <p:spPr>
          <a:xfrm>
            <a:off x="5291667" y="1114849"/>
            <a:ext cx="6274534" cy="19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int [] A, B;</a:t>
            </a:r>
          </a:p>
          <a:p>
            <a:pPr algn="just">
              <a:lnSpc>
                <a:spcPct val="150000"/>
              </a:lnSpc>
            </a:pPr>
            <a:r>
              <a:rPr lang="en-US" sz="2800" dirty="0"/>
              <a:t>B = new int [5];</a:t>
            </a:r>
          </a:p>
          <a:p>
            <a:pPr algn="just">
              <a:lnSpc>
                <a:spcPct val="150000"/>
              </a:lnSpc>
            </a:pPr>
            <a:r>
              <a:rPr lang="en-US" sz="2800" dirty="0"/>
              <a:t>A = B;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05ED3-92C4-5B3E-4C62-67877368D883}"/>
              </a:ext>
            </a:extLst>
          </p:cNvPr>
          <p:cNvSpPr txBox="1"/>
          <p:nvPr/>
        </p:nvSpPr>
        <p:spPr>
          <a:xfrm>
            <a:off x="5273998" y="4095088"/>
            <a:ext cx="6274534" cy="669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Berapa</a:t>
            </a:r>
            <a:r>
              <a:rPr lang="en-US" sz="2800" dirty="0"/>
              <a:t> / </a:t>
            </a:r>
            <a:r>
              <a:rPr lang="en-US" sz="2800" dirty="0" err="1"/>
              <a:t>apa</a:t>
            </a:r>
            <a:r>
              <a:rPr lang="en-US" sz="2800" dirty="0"/>
              <a:t> </a:t>
            </a:r>
            <a:r>
              <a:rPr lang="en-US" sz="2800" dirty="0" err="1"/>
              <a:t>isi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variabel</a:t>
            </a:r>
            <a:r>
              <a:rPr lang="en-US" sz="2800" dirty="0"/>
              <a:t> A;</a:t>
            </a:r>
          </a:p>
        </p:txBody>
      </p:sp>
    </p:spTree>
    <p:extLst>
      <p:ext uri="{BB962C8B-B14F-4D97-AF65-F5344CB8AC3E}">
        <p14:creationId xmlns:p14="http://schemas.microsoft.com/office/powerpoint/2010/main" val="423286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238970C-19DE-438D-80D2-5CF969055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B1E3F6-167B-40F3-B303-9A931BAB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783" y="2534879"/>
            <a:ext cx="3224587" cy="17804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spc="200" dirty="0" err="1">
                <a:solidFill>
                  <a:srgbClr val="FFFFFF"/>
                </a:solidFill>
              </a:rPr>
              <a:t>Contoh</a:t>
            </a:r>
            <a:r>
              <a:rPr lang="en-US" sz="6600" spc="200" dirty="0">
                <a:solidFill>
                  <a:srgbClr val="FFFFFF"/>
                </a:solidFill>
              </a:rPr>
              <a:t> </a:t>
            </a:r>
            <a:br>
              <a:rPr lang="en-US" sz="6600" spc="200" dirty="0">
                <a:solidFill>
                  <a:srgbClr val="FFFFFF"/>
                </a:solidFill>
              </a:rPr>
            </a:br>
            <a:r>
              <a:rPr lang="en-US" sz="6600" spc="200" dirty="0" err="1">
                <a:solidFill>
                  <a:srgbClr val="FFFFFF"/>
                </a:solidFill>
              </a:rPr>
              <a:t>soal</a:t>
            </a:r>
            <a:endParaRPr lang="en-US" sz="6600" spc="200" dirty="0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465A9A-0B0E-4D7B-8150-D098AC71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596290"/>
            <a:ext cx="0" cy="3657600"/>
          </a:xfrm>
          <a:prstGeom prst="line">
            <a:avLst/>
          </a:prstGeom>
          <a:ln w="19050">
            <a:solidFill>
              <a:srgbClr val="FFFFFF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09E401-3B02-8002-2312-9ABACB1C412A}"/>
              </a:ext>
            </a:extLst>
          </p:cNvPr>
          <p:cNvSpPr txBox="1"/>
          <p:nvPr/>
        </p:nvSpPr>
        <p:spPr>
          <a:xfrm>
            <a:off x="4239225" y="2710731"/>
            <a:ext cx="7211990" cy="1362505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2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4000" dirty="0" err="1">
                <a:solidFill>
                  <a:srgbClr val="000000"/>
                </a:solidFill>
              </a:rPr>
              <a:t>Inputkan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dirty="0" err="1">
                <a:solidFill>
                  <a:srgbClr val="000000"/>
                </a:solidFill>
              </a:rPr>
              <a:t>nilai</a:t>
            </a:r>
            <a:r>
              <a:rPr lang="en-US" sz="4000" dirty="0">
                <a:solidFill>
                  <a:srgbClr val="000000"/>
                </a:solidFill>
              </a:rPr>
              <a:t> 5, 19, 30, 48, 38 </a:t>
            </a:r>
            <a:r>
              <a:rPr lang="en-US" sz="4000" dirty="0" err="1">
                <a:solidFill>
                  <a:srgbClr val="000000"/>
                </a:solidFill>
              </a:rPr>
              <a:t>ke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dirty="0" err="1">
                <a:solidFill>
                  <a:srgbClr val="000000"/>
                </a:solidFill>
              </a:rPr>
              <a:t>dalam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dirty="0" err="1">
                <a:solidFill>
                  <a:srgbClr val="000000"/>
                </a:solidFill>
              </a:rPr>
              <a:t>sebuah</a:t>
            </a:r>
            <a:r>
              <a:rPr lang="en-US" sz="4000" dirty="0">
                <a:solidFill>
                  <a:srgbClr val="000000"/>
                </a:solidFill>
              </a:rPr>
              <a:t> array, </a:t>
            </a:r>
            <a:r>
              <a:rPr lang="en-US" sz="4000" dirty="0" err="1">
                <a:solidFill>
                  <a:srgbClr val="000000"/>
                </a:solidFill>
              </a:rPr>
              <a:t>lalu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dirty="0" err="1">
                <a:solidFill>
                  <a:srgbClr val="000000"/>
                </a:solidFill>
              </a:rPr>
              <a:t>cetak</a:t>
            </a:r>
            <a:r>
              <a:rPr lang="en-US" sz="4000" dirty="0">
                <a:solidFill>
                  <a:srgbClr val="000000"/>
                </a:solidFill>
              </a:rPr>
              <a:t>! Lalu </a:t>
            </a:r>
            <a:r>
              <a:rPr lang="en-US" sz="4000" dirty="0" err="1">
                <a:solidFill>
                  <a:srgbClr val="000000"/>
                </a:solidFill>
              </a:rPr>
              <a:t>cetak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dirty="0" err="1">
                <a:solidFill>
                  <a:srgbClr val="000000"/>
                </a:solidFill>
              </a:rPr>
              <a:t>secara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dirty="0" err="1">
                <a:solidFill>
                  <a:srgbClr val="000000"/>
                </a:solidFill>
              </a:rPr>
              <a:t>terbalik</a:t>
            </a:r>
            <a:r>
              <a:rPr lang="en-US" sz="4000" dirty="0">
                <a:solidFill>
                  <a:srgbClr val="0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42924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238970C-19DE-438D-80D2-5CF969055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B1E3F6-167B-40F3-B303-9A931BAB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783" y="2534879"/>
            <a:ext cx="3224587" cy="17804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spc="200" dirty="0" err="1">
                <a:solidFill>
                  <a:srgbClr val="FFFFFF"/>
                </a:solidFill>
              </a:rPr>
              <a:t>Contoh</a:t>
            </a:r>
            <a:r>
              <a:rPr lang="en-US" sz="6600" spc="200" dirty="0">
                <a:solidFill>
                  <a:srgbClr val="FFFFFF"/>
                </a:solidFill>
              </a:rPr>
              <a:t> </a:t>
            </a:r>
            <a:br>
              <a:rPr lang="en-US" sz="6600" spc="200" dirty="0">
                <a:solidFill>
                  <a:srgbClr val="FFFFFF"/>
                </a:solidFill>
              </a:rPr>
            </a:br>
            <a:r>
              <a:rPr lang="en-US" sz="6600" spc="200" dirty="0" err="1">
                <a:solidFill>
                  <a:srgbClr val="FFFFFF"/>
                </a:solidFill>
              </a:rPr>
              <a:t>soal</a:t>
            </a:r>
            <a:endParaRPr lang="en-US" sz="6600" spc="200" dirty="0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465A9A-0B0E-4D7B-8150-D098AC71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596290"/>
            <a:ext cx="0" cy="3657600"/>
          </a:xfrm>
          <a:prstGeom prst="line">
            <a:avLst/>
          </a:prstGeom>
          <a:ln w="19050">
            <a:solidFill>
              <a:srgbClr val="FFFFFF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09E401-3B02-8002-2312-9ABACB1C412A}"/>
              </a:ext>
            </a:extLst>
          </p:cNvPr>
          <p:cNvSpPr txBox="1"/>
          <p:nvPr/>
        </p:nvSpPr>
        <p:spPr>
          <a:xfrm>
            <a:off x="4239225" y="1596291"/>
            <a:ext cx="7211990" cy="36576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Buatlah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yang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mencari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posisi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array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= {2,7,3,9,4,1,34,25,76,80,90,54,21,78}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2000250" algn="l"/>
              </a:tabLst>
            </a:pP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 yang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dicari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34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--------------------------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dimasukkan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lewat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keyboard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Berada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index : 6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Jika yang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dicari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array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pesan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‘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559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Perulangan: For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98A42-14B6-025F-E5F5-8E4B7F51BCEA}"/>
              </a:ext>
            </a:extLst>
          </p:cNvPr>
          <p:cNvSpPr txBox="1"/>
          <p:nvPr/>
        </p:nvSpPr>
        <p:spPr>
          <a:xfrm>
            <a:off x="5440100" y="850345"/>
            <a:ext cx="5602147" cy="5157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Perulangan</a:t>
            </a:r>
            <a:r>
              <a:rPr lang="en-US" sz="2400" dirty="0"/>
              <a:t> For </a:t>
            </a:r>
            <a:r>
              <a:rPr lang="en-US" sz="2400" dirty="0" err="1"/>
              <a:t>kurang</a:t>
            </a:r>
            <a:r>
              <a:rPr lang="en-US" sz="2400" dirty="0"/>
              <a:t> 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sama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perulangan</a:t>
            </a:r>
            <a:r>
              <a:rPr lang="en-US" sz="2400" dirty="0"/>
              <a:t> while dan do-while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Perulangan</a:t>
            </a:r>
            <a:r>
              <a:rPr lang="en-US" sz="2400" dirty="0"/>
              <a:t> for </a:t>
            </a:r>
            <a:r>
              <a:rPr lang="en-US" sz="2400" dirty="0" err="1"/>
              <a:t>kadang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mudah</a:t>
            </a:r>
            <a:r>
              <a:rPr lang="en-US" sz="2400" dirty="0"/>
              <a:t> </a:t>
            </a:r>
            <a:r>
              <a:rPr lang="en-US" sz="2400" dirty="0" err="1"/>
              <a:t>dibuat</a:t>
            </a:r>
            <a:r>
              <a:rPr lang="en-US" sz="2400" dirty="0"/>
              <a:t> dan </a:t>
            </a:r>
            <a:r>
              <a:rPr lang="en-US" sz="2400" dirty="0" err="1"/>
              <a:t>dipahami</a:t>
            </a:r>
            <a:endParaRPr lang="en-US" sz="24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Banyak program yang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for </a:t>
            </a:r>
            <a:r>
              <a:rPr lang="en-US" sz="2400" dirty="0" err="1"/>
              <a:t>daripada</a:t>
            </a:r>
            <a:r>
              <a:rPr lang="en-US" sz="2400" dirty="0"/>
              <a:t> while dan do-while</a:t>
            </a:r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sintaks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98A42-14B6-025F-E5F5-8E4B7F51BCEA}"/>
              </a:ext>
            </a:extLst>
          </p:cNvPr>
          <p:cNvSpPr txBox="1"/>
          <p:nvPr/>
        </p:nvSpPr>
        <p:spPr>
          <a:xfrm>
            <a:off x="850552" y="2459620"/>
            <a:ext cx="4226057" cy="1774052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 err="1"/>
              <a:t>Inisialisasi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perulangan</a:t>
            </a:r>
            <a:r>
              <a:rPr lang="en-US" dirty="0"/>
              <a:t>;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While (</a:t>
            </a:r>
            <a:r>
              <a:rPr lang="en-US" dirty="0" err="1"/>
              <a:t>syarat</a:t>
            </a:r>
            <a:r>
              <a:rPr lang="en-US" dirty="0"/>
              <a:t> </a:t>
            </a:r>
            <a:r>
              <a:rPr lang="en-US" dirty="0" err="1"/>
              <a:t>perulangan</a:t>
            </a:r>
            <a:r>
              <a:rPr lang="en-US" dirty="0"/>
              <a:t>){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	</a:t>
            </a:r>
            <a:r>
              <a:rPr lang="en-US" dirty="0" err="1"/>
              <a:t>blok</a:t>
            </a:r>
            <a:r>
              <a:rPr lang="en-US" dirty="0"/>
              <a:t> – </a:t>
            </a:r>
            <a:r>
              <a:rPr lang="en-US" dirty="0" err="1"/>
              <a:t>perintah</a:t>
            </a:r>
            <a:r>
              <a:rPr lang="en-US" dirty="0"/>
              <a:t>;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	update </a:t>
            </a:r>
            <a:r>
              <a:rPr lang="en-US" dirty="0" err="1"/>
              <a:t>nilaiAwal</a:t>
            </a:r>
            <a:r>
              <a:rPr lang="en-US" dirty="0"/>
              <a:t>;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3A25A0-15D1-27C3-A035-96134DF2A368}"/>
              </a:ext>
            </a:extLst>
          </p:cNvPr>
          <p:cNvCxnSpPr>
            <a:cxnSpLocks/>
          </p:cNvCxnSpPr>
          <p:nvPr/>
        </p:nvCxnSpPr>
        <p:spPr>
          <a:xfrm>
            <a:off x="5183739" y="2084832"/>
            <a:ext cx="0" cy="4339431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0FA940-3D7D-07CC-82F3-E576F93C5D2A}"/>
              </a:ext>
            </a:extLst>
          </p:cNvPr>
          <p:cNvSpPr txBox="1"/>
          <p:nvPr/>
        </p:nvSpPr>
        <p:spPr>
          <a:xfrm>
            <a:off x="5357291" y="2459620"/>
            <a:ext cx="4226057" cy="11430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for (</a:t>
            </a:r>
            <a:r>
              <a:rPr lang="en-US" dirty="0" err="1"/>
              <a:t>nilaiAwal</a:t>
            </a:r>
            <a:r>
              <a:rPr lang="en-US" dirty="0"/>
              <a:t>; </a:t>
            </a:r>
            <a:r>
              <a:rPr lang="en-US" dirty="0" err="1"/>
              <a:t>syaratPerulangan</a:t>
            </a:r>
            <a:r>
              <a:rPr lang="en-US" dirty="0"/>
              <a:t>; update){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	</a:t>
            </a:r>
            <a:r>
              <a:rPr lang="en-US" dirty="0" err="1"/>
              <a:t>blok</a:t>
            </a:r>
            <a:r>
              <a:rPr lang="en-US" dirty="0"/>
              <a:t> – </a:t>
            </a:r>
            <a:r>
              <a:rPr lang="en-US" dirty="0" err="1"/>
              <a:t>perintah</a:t>
            </a:r>
            <a:r>
              <a:rPr lang="en-US" dirty="0"/>
              <a:t>;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8FEEAA-6FA7-5510-8E79-4D5E53A3CD2D}"/>
              </a:ext>
            </a:extLst>
          </p:cNvPr>
          <p:cNvSpPr txBox="1"/>
          <p:nvPr/>
        </p:nvSpPr>
        <p:spPr>
          <a:xfrm>
            <a:off x="5357290" y="4426512"/>
            <a:ext cx="4226057" cy="1774052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for (</a:t>
            </a:r>
            <a:r>
              <a:rPr lang="en-US" dirty="0" err="1"/>
              <a:t>tahun</a:t>
            </a:r>
            <a:r>
              <a:rPr lang="en-US" dirty="0"/>
              <a:t> = 0; </a:t>
            </a:r>
            <a:r>
              <a:rPr lang="en-US" dirty="0" err="1"/>
              <a:t>tahun</a:t>
            </a:r>
            <a:r>
              <a:rPr lang="en-US" dirty="0"/>
              <a:t> &lt; 5; </a:t>
            </a:r>
            <a:r>
              <a:rPr lang="en-US" dirty="0" err="1"/>
              <a:t>tahun</a:t>
            </a:r>
            <a:r>
              <a:rPr lang="en-US" dirty="0"/>
              <a:t>++){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	</a:t>
            </a:r>
            <a:r>
              <a:rPr lang="en-US" dirty="0" err="1"/>
              <a:t>hasilBunga</a:t>
            </a:r>
            <a:r>
              <a:rPr lang="en-US" dirty="0"/>
              <a:t> = </a:t>
            </a:r>
            <a:r>
              <a:rPr lang="en-US" dirty="0" err="1"/>
              <a:t>bunga</a:t>
            </a:r>
            <a:r>
              <a:rPr lang="en-US" dirty="0"/>
              <a:t>*</a:t>
            </a:r>
            <a:r>
              <a:rPr lang="en-US" dirty="0" err="1"/>
              <a:t>pokok</a:t>
            </a:r>
            <a:r>
              <a:rPr lang="en-US" dirty="0"/>
              <a:t>;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	</a:t>
            </a:r>
            <a:r>
              <a:rPr lang="en-US" dirty="0" err="1"/>
              <a:t>tabungan</a:t>
            </a:r>
            <a:r>
              <a:rPr lang="en-US" dirty="0"/>
              <a:t> +=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bunga</a:t>
            </a:r>
            <a:r>
              <a:rPr lang="en-US" dirty="0"/>
              <a:t>;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F8323-925F-4EB5-47D6-F07D14811380}"/>
              </a:ext>
            </a:extLst>
          </p:cNvPr>
          <p:cNvSpPr txBox="1"/>
          <p:nvPr/>
        </p:nvSpPr>
        <p:spPr>
          <a:xfrm>
            <a:off x="1002952" y="4361738"/>
            <a:ext cx="4226057" cy="234000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 err="1"/>
              <a:t>tahun</a:t>
            </a:r>
            <a:r>
              <a:rPr lang="en-US" dirty="0"/>
              <a:t> = 0;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while (</a:t>
            </a:r>
            <a:r>
              <a:rPr lang="en-US" dirty="0" err="1"/>
              <a:t>tahun</a:t>
            </a:r>
            <a:r>
              <a:rPr lang="en-US" dirty="0"/>
              <a:t> &lt; 5){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	</a:t>
            </a:r>
            <a:r>
              <a:rPr lang="en-US" dirty="0" err="1"/>
              <a:t>hasilBunga</a:t>
            </a:r>
            <a:r>
              <a:rPr lang="en-US" dirty="0"/>
              <a:t> = </a:t>
            </a:r>
            <a:r>
              <a:rPr lang="en-US" dirty="0" err="1"/>
              <a:t>bunga</a:t>
            </a:r>
            <a:r>
              <a:rPr lang="en-US" dirty="0"/>
              <a:t> * </a:t>
            </a:r>
            <a:r>
              <a:rPr lang="en-US" dirty="0" err="1"/>
              <a:t>pokok</a:t>
            </a:r>
            <a:r>
              <a:rPr lang="en-US" dirty="0"/>
              <a:t>;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	</a:t>
            </a:r>
            <a:r>
              <a:rPr lang="en-US" dirty="0" err="1"/>
              <a:t>tabungan</a:t>
            </a:r>
            <a:r>
              <a:rPr lang="en-US" dirty="0"/>
              <a:t> += </a:t>
            </a:r>
            <a:r>
              <a:rPr lang="en-US" dirty="0" err="1"/>
              <a:t>hasilBunga</a:t>
            </a:r>
            <a:r>
              <a:rPr lang="en-US" dirty="0"/>
              <a:t>;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	</a:t>
            </a:r>
            <a:r>
              <a:rPr lang="en-US" dirty="0" err="1"/>
              <a:t>tahun</a:t>
            </a:r>
            <a:r>
              <a:rPr lang="en-US" dirty="0"/>
              <a:t>++;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150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ngled photo Passing car lights on a curve.">
            <a:extLst>
              <a:ext uri="{FF2B5EF4-FFF2-40B4-BE49-F238E27FC236}">
                <a16:creationId xmlns:a16="http://schemas.microsoft.com/office/drawing/2014/main" id="{50C2A6F5-EEF6-E71F-1EC4-35B3B0EF9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5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Penggunaan</a:t>
            </a:r>
            <a:r>
              <a:rPr lang="en-US" dirty="0">
                <a:solidFill>
                  <a:srgbClr val="000000"/>
                </a:solidFill>
              </a:rPr>
              <a:t> for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9CDD8DE-EF2C-719C-766F-72DFF7AAAC5A}"/>
              </a:ext>
            </a:extLst>
          </p:cNvPr>
          <p:cNvSpPr txBox="1"/>
          <p:nvPr/>
        </p:nvSpPr>
        <p:spPr>
          <a:xfrm>
            <a:off x="1024128" y="2286000"/>
            <a:ext cx="1013016" cy="38403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</a:rPr>
              <a:t>Ketika: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CE677-0854-4C38-A4EF-8C8357297491}"/>
              </a:ext>
            </a:extLst>
          </p:cNvPr>
          <p:cNvSpPr txBox="1"/>
          <p:nvPr/>
        </p:nvSpPr>
        <p:spPr>
          <a:xfrm>
            <a:off x="1176528" y="2855086"/>
            <a:ext cx="5826156" cy="3534139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/>
          <a:p>
            <a:pPr marL="285750" indent="-285750" defTabSz="914400">
              <a:lnSpc>
                <a:spcPct val="2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</a:rPr>
              <a:t>Sudah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diketahui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dengan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pasti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berapa</a:t>
            </a:r>
            <a:r>
              <a:rPr lang="en-US" sz="2800" dirty="0">
                <a:solidFill>
                  <a:srgbClr val="000000"/>
                </a:solidFill>
              </a:rPr>
              <a:t> kali </a:t>
            </a:r>
            <a:r>
              <a:rPr lang="en-US" sz="2800" dirty="0" err="1">
                <a:solidFill>
                  <a:srgbClr val="000000"/>
                </a:solidFill>
              </a:rPr>
              <a:t>akan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terjadi</a:t>
            </a:r>
            <a:endParaRPr lang="en-US" sz="2800" dirty="0">
              <a:solidFill>
                <a:srgbClr val="000000"/>
              </a:solidFill>
            </a:endParaRPr>
          </a:p>
          <a:p>
            <a:pPr marL="285750" indent="-285750" defTabSz="914400">
              <a:lnSpc>
                <a:spcPct val="2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</a:rPr>
              <a:t>Ingin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membuat</a:t>
            </a:r>
            <a:r>
              <a:rPr lang="en-US" sz="2800" dirty="0">
                <a:solidFill>
                  <a:srgbClr val="000000"/>
                </a:solidFill>
              </a:rPr>
              <a:t> program yang </a:t>
            </a:r>
            <a:r>
              <a:rPr lang="en-US" sz="2800" dirty="0" err="1">
                <a:solidFill>
                  <a:srgbClr val="000000"/>
                </a:solidFill>
              </a:rPr>
              <a:t>mudah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dipahami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15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238970C-19DE-438D-80D2-5CF969055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B1E3F6-167B-40F3-B303-9A931BAB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783" y="2534879"/>
            <a:ext cx="3224587" cy="17804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spc="200" dirty="0" err="1">
                <a:solidFill>
                  <a:srgbClr val="FFFFFF"/>
                </a:solidFill>
              </a:rPr>
              <a:t>Contoh</a:t>
            </a:r>
            <a:r>
              <a:rPr lang="en-US" sz="6600" spc="200" dirty="0">
                <a:solidFill>
                  <a:srgbClr val="FFFFFF"/>
                </a:solidFill>
              </a:rPr>
              <a:t> </a:t>
            </a:r>
            <a:br>
              <a:rPr lang="en-US" sz="6600" spc="200" dirty="0">
                <a:solidFill>
                  <a:srgbClr val="FFFFFF"/>
                </a:solidFill>
              </a:rPr>
            </a:br>
            <a:r>
              <a:rPr lang="en-US" sz="6600" spc="200" dirty="0" err="1">
                <a:solidFill>
                  <a:srgbClr val="FFFFFF"/>
                </a:solidFill>
              </a:rPr>
              <a:t>soal</a:t>
            </a:r>
            <a:endParaRPr lang="en-US" sz="6600" spc="200" dirty="0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465A9A-0B0E-4D7B-8150-D098AC71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596290"/>
            <a:ext cx="0" cy="3657600"/>
          </a:xfrm>
          <a:prstGeom prst="line">
            <a:avLst/>
          </a:prstGeom>
          <a:ln w="19050">
            <a:solidFill>
              <a:srgbClr val="FFFFFF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09E401-3B02-8002-2312-9ABACB1C412A}"/>
              </a:ext>
            </a:extLst>
          </p:cNvPr>
          <p:cNvSpPr txBox="1"/>
          <p:nvPr/>
        </p:nvSpPr>
        <p:spPr>
          <a:xfrm>
            <a:off x="4239225" y="2710731"/>
            <a:ext cx="6915911" cy="136839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4000" dirty="0">
                <a:solidFill>
                  <a:srgbClr val="000000"/>
                </a:solidFill>
              </a:rPr>
              <a:t>Program </a:t>
            </a:r>
            <a:r>
              <a:rPr lang="en-US" sz="4000" dirty="0" err="1">
                <a:solidFill>
                  <a:srgbClr val="000000"/>
                </a:solidFill>
              </a:rPr>
              <a:t>untuk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dirty="0" err="1">
                <a:solidFill>
                  <a:srgbClr val="000000"/>
                </a:solidFill>
              </a:rPr>
              <a:t>menghitung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dirty="0" err="1">
                <a:solidFill>
                  <a:srgbClr val="000000"/>
                </a:solidFill>
              </a:rPr>
              <a:t>jumlah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dirty="0" err="1">
                <a:solidFill>
                  <a:srgbClr val="000000"/>
                </a:solidFill>
              </a:rPr>
              <a:t>dari</a:t>
            </a:r>
            <a:r>
              <a:rPr lang="en-US" sz="4000" dirty="0">
                <a:solidFill>
                  <a:srgbClr val="000000"/>
                </a:solidFill>
              </a:rPr>
              <a:t> 5 + 10 + …. + 100</a:t>
            </a:r>
          </a:p>
        </p:txBody>
      </p:sp>
    </p:spTree>
    <p:extLst>
      <p:ext uri="{BB962C8B-B14F-4D97-AF65-F5344CB8AC3E}">
        <p14:creationId xmlns:p14="http://schemas.microsoft.com/office/powerpoint/2010/main" val="2930091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238970C-19DE-438D-80D2-5CF969055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B1E3F6-167B-40F3-B303-9A931BAB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783" y="2534879"/>
            <a:ext cx="3224587" cy="17804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spc="200" dirty="0" err="1">
                <a:solidFill>
                  <a:srgbClr val="FFFFFF"/>
                </a:solidFill>
              </a:rPr>
              <a:t>Contoh</a:t>
            </a:r>
            <a:r>
              <a:rPr lang="en-US" sz="6600" spc="200" dirty="0">
                <a:solidFill>
                  <a:srgbClr val="FFFFFF"/>
                </a:solidFill>
              </a:rPr>
              <a:t> </a:t>
            </a:r>
            <a:br>
              <a:rPr lang="en-US" sz="6600" spc="200" dirty="0">
                <a:solidFill>
                  <a:srgbClr val="FFFFFF"/>
                </a:solidFill>
              </a:rPr>
            </a:br>
            <a:r>
              <a:rPr lang="en-US" sz="6600" spc="200" dirty="0" err="1">
                <a:solidFill>
                  <a:srgbClr val="FFFFFF"/>
                </a:solidFill>
              </a:rPr>
              <a:t>soal</a:t>
            </a:r>
            <a:endParaRPr lang="en-US" sz="6600" spc="200" dirty="0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465A9A-0B0E-4D7B-8150-D098AC71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596290"/>
            <a:ext cx="0" cy="3657600"/>
          </a:xfrm>
          <a:prstGeom prst="line">
            <a:avLst/>
          </a:prstGeom>
          <a:ln w="19050">
            <a:solidFill>
              <a:srgbClr val="FFFFFF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09E401-3B02-8002-2312-9ABACB1C412A}"/>
              </a:ext>
            </a:extLst>
          </p:cNvPr>
          <p:cNvSpPr txBox="1"/>
          <p:nvPr/>
        </p:nvSpPr>
        <p:spPr>
          <a:xfrm>
            <a:off x="4181341" y="2169625"/>
            <a:ext cx="7408217" cy="2945614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/>
          <a:p>
            <a:pPr algn="just">
              <a:buNone/>
            </a:pPr>
            <a:r>
              <a:rPr lang="id-ID" sz="2400" dirty="0"/>
              <a:t>Buat program untuk menghitung nilai y = a x 2 + b x + c untuk x mulai dari x1 sampai dengan x2 dengan pertambahan 0.25 di mana x1 dan x2 adalah akar dari persamaan a x 2 + b x + c = 0. Nilai dari koefisien a, b dan c dimasukkan lewat keyboard. Nilai y hanya dihitung apabila persamaan tersebut mempunyai dua akar yakni diskriminan (D) &gt; 0. Tampilan hasil program Anda adalah seperti berikut</a:t>
            </a:r>
            <a:endParaRPr lang="en-US" sz="2800" dirty="0">
              <a:latin typeface="Tw Cen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224101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Array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98A42-14B6-025F-E5F5-8E4B7F51BCEA}"/>
              </a:ext>
            </a:extLst>
          </p:cNvPr>
          <p:cNvSpPr txBox="1"/>
          <p:nvPr/>
        </p:nvSpPr>
        <p:spPr>
          <a:xfrm>
            <a:off x="5440100" y="643467"/>
            <a:ext cx="5602147" cy="557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Variabel</a:t>
            </a:r>
            <a:r>
              <a:rPr lang="en-US" sz="2400" dirty="0"/>
              <a:t> yang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menampung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menyimpan</a:t>
            </a:r>
            <a:r>
              <a:rPr lang="en-US" sz="2400" dirty="0"/>
              <a:t> </a:t>
            </a:r>
            <a:r>
              <a:rPr lang="en-US" sz="2400" dirty="0" err="1"/>
              <a:t>banyak</a:t>
            </a:r>
            <a:r>
              <a:rPr lang="en-US" sz="2400" dirty="0"/>
              <a:t> data yang </a:t>
            </a:r>
            <a:r>
              <a:rPr lang="en-US" sz="2400" dirty="0" err="1"/>
              <a:t>sejenis</a:t>
            </a:r>
            <a:r>
              <a:rPr lang="en-US" sz="2400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Isi </a:t>
            </a:r>
            <a:r>
              <a:rPr lang="en-US" sz="2400" dirty="0" err="1"/>
              <a:t>dari</a:t>
            </a:r>
            <a:r>
              <a:rPr lang="en-US" sz="2400" dirty="0"/>
              <a:t> array = </a:t>
            </a:r>
            <a:r>
              <a:rPr lang="en-US" sz="2400" dirty="0" err="1"/>
              <a:t>elemen</a:t>
            </a:r>
            <a:endParaRPr lang="en-US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allElemen</a:t>
            </a:r>
            <a:r>
              <a:rPr lang="en-US" sz="2400" dirty="0"/>
              <a:t> = </a:t>
            </a:r>
            <a:r>
              <a:rPr lang="en-US" sz="2400" dirty="0" err="1"/>
              <a:t>sama</a:t>
            </a:r>
            <a:r>
              <a:rPr lang="en-US" sz="2400" dirty="0"/>
              <a:t> </a:t>
            </a:r>
            <a:r>
              <a:rPr lang="en-US" sz="2400" dirty="0" err="1"/>
              <a:t>jenis</a:t>
            </a:r>
            <a:endParaRPr lang="en-US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Array </a:t>
            </a:r>
            <a:r>
              <a:rPr lang="en-US" sz="2400" dirty="0" err="1"/>
              <a:t>boleh</a:t>
            </a:r>
            <a:r>
              <a:rPr lang="en-US" sz="2400" dirty="0"/>
              <a:t> </a:t>
            </a:r>
            <a:r>
              <a:rPr lang="en-US" sz="2400" dirty="0" err="1"/>
              <a:t>didefinisikan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tipe</a:t>
            </a:r>
            <a:r>
              <a:rPr lang="en-US" sz="2400" dirty="0"/>
              <a:t> data: int, String, Double, </a:t>
            </a:r>
            <a:r>
              <a:rPr lang="en-US" sz="2400" dirty="0" err="1"/>
              <a:t>atau</a:t>
            </a:r>
            <a:r>
              <a:rPr lang="en-US" sz="2400" dirty="0"/>
              <a:t> char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Letak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elemen</a:t>
            </a:r>
            <a:r>
              <a:rPr lang="en-US" sz="2400" dirty="0"/>
              <a:t>: index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dimulai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dari</a:t>
            </a:r>
            <a:r>
              <a:rPr lang="en-US" sz="2400" dirty="0">
                <a:sym typeface="Wingdings" panose="05000000000000000000" pitchFamily="2" charset="2"/>
              </a:rPr>
              <a:t> 0 (</a:t>
            </a:r>
            <a:r>
              <a:rPr lang="en-US" sz="2400" dirty="0" err="1">
                <a:sym typeface="Wingdings" panose="05000000000000000000" pitchFamily="2" charset="2"/>
              </a:rPr>
              <a:t>nol</a:t>
            </a:r>
            <a:r>
              <a:rPr lang="en-US" sz="2400" dirty="0">
                <a:sym typeface="Wingdings" panose="05000000000000000000" pitchFamily="2" charset="2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Array </a:t>
            </a:r>
            <a:r>
              <a:rPr lang="en-US" sz="2400" dirty="0" err="1">
                <a:sym typeface="Wingdings" panose="05000000000000000000" pitchFamily="2" charset="2"/>
              </a:rPr>
              <a:t>selalu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berkaitan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dengan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perulangan</a:t>
            </a:r>
            <a:r>
              <a:rPr lang="en-US" sz="2400" dirty="0">
                <a:sym typeface="Wingdings" panose="05000000000000000000" pitchFamily="2" charset="2"/>
              </a:rPr>
              <a:t> for</a:t>
            </a:r>
          </a:p>
        </p:txBody>
      </p:sp>
    </p:spTree>
    <p:extLst>
      <p:ext uri="{BB962C8B-B14F-4D97-AF65-F5344CB8AC3E}">
        <p14:creationId xmlns:p14="http://schemas.microsoft.com/office/powerpoint/2010/main" val="69714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ilustrasi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31F8E-CC1B-2203-D034-ECBF57DA27AE}"/>
              </a:ext>
            </a:extLst>
          </p:cNvPr>
          <p:cNvSpPr txBox="1"/>
          <p:nvPr/>
        </p:nvSpPr>
        <p:spPr>
          <a:xfrm>
            <a:off x="1419296" y="2203950"/>
            <a:ext cx="154998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/>
              <a:t>Variabel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DA1721-63B1-8853-C09E-F774F16F08ED}"/>
              </a:ext>
            </a:extLst>
          </p:cNvPr>
          <p:cNvSpPr/>
          <p:nvPr/>
        </p:nvSpPr>
        <p:spPr>
          <a:xfrm>
            <a:off x="1479177" y="3336657"/>
            <a:ext cx="1120588" cy="39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 X1 = 1</a:t>
            </a:r>
            <a:endParaRPr lang="id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146695-5F7B-C071-0895-9542E03FB66B}"/>
              </a:ext>
            </a:extLst>
          </p:cNvPr>
          <p:cNvSpPr/>
          <p:nvPr/>
        </p:nvSpPr>
        <p:spPr>
          <a:xfrm>
            <a:off x="2858844" y="3001378"/>
            <a:ext cx="1136459" cy="39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 X2 = 2</a:t>
            </a:r>
            <a:endParaRPr lang="id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0D7728-22C2-6822-CAA7-6D00DA62E503}"/>
              </a:ext>
            </a:extLst>
          </p:cNvPr>
          <p:cNvSpPr/>
          <p:nvPr/>
        </p:nvSpPr>
        <p:spPr>
          <a:xfrm>
            <a:off x="4161418" y="3336658"/>
            <a:ext cx="1121665" cy="39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 X3 = 3</a:t>
            </a:r>
            <a:endParaRPr lang="id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8B567-BA01-5296-CBFB-E70BD0B0D125}"/>
              </a:ext>
            </a:extLst>
          </p:cNvPr>
          <p:cNvSpPr/>
          <p:nvPr/>
        </p:nvSpPr>
        <p:spPr>
          <a:xfrm>
            <a:off x="5610296" y="3001377"/>
            <a:ext cx="1121665" cy="39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 X4 = 4</a:t>
            </a:r>
            <a:endParaRPr lang="id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D78AD5-AD1A-56F0-DF0E-A000EB0E6426}"/>
              </a:ext>
            </a:extLst>
          </p:cNvPr>
          <p:cNvSpPr/>
          <p:nvPr/>
        </p:nvSpPr>
        <p:spPr>
          <a:xfrm>
            <a:off x="6930631" y="3336657"/>
            <a:ext cx="1121665" cy="39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 X5 = 5</a:t>
            </a:r>
            <a:endParaRPr lang="id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34094-1156-27A5-BF5E-522BD20B6AED}"/>
              </a:ext>
            </a:extLst>
          </p:cNvPr>
          <p:cNvSpPr txBox="1"/>
          <p:nvPr/>
        </p:nvSpPr>
        <p:spPr>
          <a:xfrm>
            <a:off x="1531226" y="4571958"/>
            <a:ext cx="990785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Array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B25E97-B9D8-5890-ACE4-8388E6E4EBE2}"/>
              </a:ext>
            </a:extLst>
          </p:cNvPr>
          <p:cNvSpPr txBox="1"/>
          <p:nvPr/>
        </p:nvSpPr>
        <p:spPr>
          <a:xfrm>
            <a:off x="1526490" y="5218871"/>
            <a:ext cx="1512512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Int X =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C1119F-A956-0488-405D-B9CCC9A75832}"/>
              </a:ext>
            </a:extLst>
          </p:cNvPr>
          <p:cNvSpPr/>
          <p:nvPr/>
        </p:nvSpPr>
        <p:spPr>
          <a:xfrm>
            <a:off x="2522011" y="5351184"/>
            <a:ext cx="516991" cy="39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[1]</a:t>
            </a:r>
            <a:endParaRPr lang="id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892D89-2D28-8CC8-44C5-9319896D6E79}"/>
              </a:ext>
            </a:extLst>
          </p:cNvPr>
          <p:cNvSpPr/>
          <p:nvPr/>
        </p:nvSpPr>
        <p:spPr>
          <a:xfrm>
            <a:off x="3039002" y="5351183"/>
            <a:ext cx="516991" cy="39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[2]</a:t>
            </a:r>
            <a:endParaRPr lang="id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39CE1A-D430-1956-39BF-3463D6DCF11A}"/>
              </a:ext>
            </a:extLst>
          </p:cNvPr>
          <p:cNvSpPr/>
          <p:nvPr/>
        </p:nvSpPr>
        <p:spPr>
          <a:xfrm>
            <a:off x="3555993" y="5351182"/>
            <a:ext cx="516991" cy="39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[3]</a:t>
            </a:r>
            <a:endParaRPr lang="id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10B267-8A62-29FC-A1BC-9CB76470A6C1}"/>
              </a:ext>
            </a:extLst>
          </p:cNvPr>
          <p:cNvSpPr/>
          <p:nvPr/>
        </p:nvSpPr>
        <p:spPr>
          <a:xfrm>
            <a:off x="4072984" y="5351181"/>
            <a:ext cx="516991" cy="39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[4]</a:t>
            </a:r>
            <a:endParaRPr lang="id-ID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A07071-6F62-C585-C41E-8CDF76F09923}"/>
              </a:ext>
            </a:extLst>
          </p:cNvPr>
          <p:cNvSpPr/>
          <p:nvPr/>
        </p:nvSpPr>
        <p:spPr>
          <a:xfrm>
            <a:off x="4589975" y="5351180"/>
            <a:ext cx="516991" cy="39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[5]</a:t>
            </a:r>
            <a:endParaRPr lang="id-ID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8759EC-4855-DFF0-0220-005348130A74}"/>
              </a:ext>
            </a:extLst>
          </p:cNvPr>
          <p:cNvSpPr txBox="1"/>
          <p:nvPr/>
        </p:nvSpPr>
        <p:spPr>
          <a:xfrm>
            <a:off x="2564237" y="5038951"/>
            <a:ext cx="436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[0]</a:t>
            </a:r>
            <a:endParaRPr lang="id-ID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B0F0B9-1889-D981-6B64-1FDA946E5F5F}"/>
              </a:ext>
            </a:extLst>
          </p:cNvPr>
          <p:cNvSpPr txBox="1"/>
          <p:nvPr/>
        </p:nvSpPr>
        <p:spPr>
          <a:xfrm>
            <a:off x="3081228" y="5037982"/>
            <a:ext cx="436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</a:t>
            </a:r>
            <a:endParaRPr lang="id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D5E508-81D7-4A1D-3F76-CC780111071E}"/>
              </a:ext>
            </a:extLst>
          </p:cNvPr>
          <p:cNvSpPr txBox="1"/>
          <p:nvPr/>
        </p:nvSpPr>
        <p:spPr>
          <a:xfrm>
            <a:off x="3597844" y="5038856"/>
            <a:ext cx="436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[2]</a:t>
            </a:r>
            <a:endParaRPr lang="id-ID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D30493-231D-53E5-D94E-6F371DBD4BCE}"/>
              </a:ext>
            </a:extLst>
          </p:cNvPr>
          <p:cNvSpPr txBox="1"/>
          <p:nvPr/>
        </p:nvSpPr>
        <p:spPr>
          <a:xfrm>
            <a:off x="4114835" y="5034077"/>
            <a:ext cx="436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[3]</a:t>
            </a:r>
            <a:endParaRPr lang="id-ID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6CEA18-19F5-0427-8BDE-3BAF8949B3A0}"/>
              </a:ext>
            </a:extLst>
          </p:cNvPr>
          <p:cNvSpPr txBox="1"/>
          <p:nvPr/>
        </p:nvSpPr>
        <p:spPr>
          <a:xfrm>
            <a:off x="4632201" y="5035075"/>
            <a:ext cx="436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[4]</a:t>
            </a:r>
            <a:endParaRPr lang="id-ID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1EE781-6E6B-DD98-F904-78CFFB050397}"/>
              </a:ext>
            </a:extLst>
          </p:cNvPr>
          <p:cNvSpPr txBox="1"/>
          <p:nvPr/>
        </p:nvSpPr>
        <p:spPr>
          <a:xfrm>
            <a:off x="6363398" y="5034077"/>
            <a:ext cx="708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Index</a:t>
            </a:r>
            <a:endParaRPr lang="id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AED0B3-D2A8-3EC9-50EE-7CF4D58BBB1D}"/>
              </a:ext>
            </a:extLst>
          </p:cNvPr>
          <p:cNvSpPr txBox="1"/>
          <p:nvPr/>
        </p:nvSpPr>
        <p:spPr>
          <a:xfrm>
            <a:off x="6363398" y="5370264"/>
            <a:ext cx="848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Elemen</a:t>
            </a:r>
            <a:endParaRPr lang="id-ID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5AB0A9-C233-67B1-01B1-DD3D24C1BF18}"/>
              </a:ext>
            </a:extLst>
          </p:cNvPr>
          <p:cNvCxnSpPr>
            <a:stCxn id="24" idx="1"/>
            <a:endCxn id="23" idx="3"/>
          </p:cNvCxnSpPr>
          <p:nvPr/>
        </p:nvCxnSpPr>
        <p:spPr>
          <a:xfrm flipH="1">
            <a:off x="5068505" y="5218743"/>
            <a:ext cx="1294893" cy="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84E2B4-900F-24A6-B9A8-51B147D5A026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5145802" y="5548403"/>
            <a:ext cx="1217596" cy="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44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7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Ilustrasi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5ABECA-F70C-7062-9593-D352C4E06C85}"/>
              </a:ext>
            </a:extLst>
          </p:cNvPr>
          <p:cNvSpPr txBox="1"/>
          <p:nvPr/>
        </p:nvSpPr>
        <p:spPr>
          <a:xfrm>
            <a:off x="4781204" y="2163301"/>
            <a:ext cx="74107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private int test1,  test2,  test3,  test4,  test5,   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test6,  test7,  test8,  test9,  test10,  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test11, test12, test13, test14, test15,   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test16, test17, test18, test19, test20;   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DBE18F-C028-AE5C-5179-BD6B40F60CEB}"/>
              </a:ext>
            </a:extLst>
          </p:cNvPr>
          <p:cNvSpPr txBox="1"/>
          <p:nvPr/>
        </p:nvSpPr>
        <p:spPr>
          <a:xfrm>
            <a:off x="5845229" y="4407128"/>
            <a:ext cx="5293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private int [] test = new int [20];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7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198</TotalTime>
  <Words>879</Words>
  <Application>Microsoft Office PowerPoint</Application>
  <PresentationFormat>Layar Lebar</PresentationFormat>
  <Paragraphs>125</Paragraphs>
  <Slides>18</Slides>
  <Notes>0</Notes>
  <HiddenSlides>1</HiddenSlides>
  <MMClips>0</MMClips>
  <ScaleCrop>false</ScaleCrop>
  <HeadingPairs>
    <vt:vector size="6" baseType="variant">
      <vt:variant>
        <vt:lpstr>Font Dipakai</vt:lpstr>
      </vt:variant>
      <vt:variant>
        <vt:i4>8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18</vt:i4>
      </vt:variant>
    </vt:vector>
  </HeadingPairs>
  <TitlesOfParts>
    <vt:vector size="27" baseType="lpstr">
      <vt:lpstr>Arial</vt:lpstr>
      <vt:lpstr>Calibri</vt:lpstr>
      <vt:lpstr>Courier New</vt:lpstr>
      <vt:lpstr>Times New Roman</vt:lpstr>
      <vt:lpstr>Tw Cen MT</vt:lpstr>
      <vt:lpstr>Tw Cen MT (Body)</vt:lpstr>
      <vt:lpstr>Tw Cen MT Condensed</vt:lpstr>
      <vt:lpstr>Wingdings 3</vt:lpstr>
      <vt:lpstr>Integral</vt:lpstr>
      <vt:lpstr>Perulangan: FOR  &amp;  Array</vt:lpstr>
      <vt:lpstr>Perulangan: For</vt:lpstr>
      <vt:lpstr>Perbandingan sintaks</vt:lpstr>
      <vt:lpstr>Penggunaan for</vt:lpstr>
      <vt:lpstr>Contoh  soal</vt:lpstr>
      <vt:lpstr>Contoh  soal</vt:lpstr>
      <vt:lpstr>Array</vt:lpstr>
      <vt:lpstr>ilustrasi</vt:lpstr>
      <vt:lpstr>Ilustrasi</vt:lpstr>
      <vt:lpstr>Implementasi Array</vt:lpstr>
      <vt:lpstr>Implementasi array</vt:lpstr>
      <vt:lpstr>Mengisi array</vt:lpstr>
      <vt:lpstr>Mengisi array</vt:lpstr>
      <vt:lpstr>Mengisi array</vt:lpstr>
      <vt:lpstr>lenght</vt:lpstr>
      <vt:lpstr>Samakan data</vt:lpstr>
      <vt:lpstr>Contoh  soal</vt:lpstr>
      <vt:lpstr>Contoh  soal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Perulangan: FOR  &amp;  Array</dc:title>
  <dc:creator>GABRIEL ADVENT BATAN</dc:creator>
  <cp:lastModifiedBy>FX. BIMA YUDHA PRATAMA</cp:lastModifiedBy>
  <cp:revision>26</cp:revision>
  <dcterms:created xsi:type="dcterms:W3CDTF">2022-10-28T11:43:50Z</dcterms:created>
  <dcterms:modified xsi:type="dcterms:W3CDTF">2022-11-11T14:18:03Z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